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88" r:id="rId4"/>
    <p:sldId id="279" r:id="rId5"/>
    <p:sldId id="285" r:id="rId6"/>
    <p:sldId id="262" r:id="rId7"/>
    <p:sldId id="281" r:id="rId8"/>
    <p:sldId id="282" r:id="rId9"/>
    <p:sldId id="283" r:id="rId10"/>
    <p:sldId id="284" r:id="rId11"/>
    <p:sldId id="286" r:id="rId12"/>
    <p:sldId id="287" r:id="rId13"/>
    <p:sldId id="276" r:id="rId14"/>
    <p:sldId id="277" r:id="rId15"/>
  </p:sldIdLst>
  <p:sldSz cx="9144000" cy="6858000" type="screen4x3"/>
  <p:notesSz cx="6864350" cy="99949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745"/>
          </a:xfrm>
          <a:prstGeom prst="rect">
            <a:avLst/>
          </a:prstGeom>
        </p:spPr>
        <p:txBody>
          <a:bodyPr vert="horz" lIns="96332" tIns="48166" rIns="96332" bIns="48166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499745"/>
          </a:xfrm>
          <a:prstGeom prst="rect">
            <a:avLst/>
          </a:prstGeom>
        </p:spPr>
        <p:txBody>
          <a:bodyPr vert="horz" lIns="96332" tIns="48166" rIns="96332" bIns="48166" rtlCol="0"/>
          <a:lstStyle>
            <a:lvl1pPr algn="r">
              <a:defRPr sz="1300"/>
            </a:lvl1pPr>
          </a:lstStyle>
          <a:p>
            <a:fld id="{7D6471F3-C4C0-4FD4-99AF-9E189E1D3E98}" type="datetimeFigureOut">
              <a:rPr lang="pt-BR" smtClean="0"/>
              <a:pPr/>
              <a:t>02/09/2019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7450" cy="3748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32" tIns="48166" rIns="96332" bIns="48166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6435" y="4747578"/>
            <a:ext cx="5491480" cy="4497705"/>
          </a:xfrm>
          <a:prstGeom prst="rect">
            <a:avLst/>
          </a:prstGeom>
        </p:spPr>
        <p:txBody>
          <a:bodyPr vert="horz" lIns="96332" tIns="48166" rIns="96332" bIns="48166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93420"/>
            <a:ext cx="2974552" cy="499745"/>
          </a:xfrm>
          <a:prstGeom prst="rect">
            <a:avLst/>
          </a:prstGeom>
        </p:spPr>
        <p:txBody>
          <a:bodyPr vert="horz" lIns="96332" tIns="48166" rIns="96332" bIns="48166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8210" y="9493420"/>
            <a:ext cx="2974552" cy="499745"/>
          </a:xfrm>
          <a:prstGeom prst="rect">
            <a:avLst/>
          </a:prstGeom>
        </p:spPr>
        <p:txBody>
          <a:bodyPr vert="horz" lIns="96332" tIns="48166" rIns="96332" bIns="48166" rtlCol="0" anchor="b"/>
          <a:lstStyle>
            <a:lvl1pPr algn="r">
              <a:defRPr sz="1300"/>
            </a:lvl1pPr>
          </a:lstStyle>
          <a:p>
            <a:fld id="{22AD43AE-1C33-4842-B281-B2367BFD6B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D43AE-1C33-4842-B281-B2367BFD6B90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861E-8ABC-4CE8-9364-F6B6DB426F75}" type="datetimeFigureOut">
              <a:rPr lang="pt-BR" smtClean="0"/>
              <a:pPr/>
              <a:t>02/09/2019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8927-2649-4138-8D9F-A32620F9F3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861E-8ABC-4CE8-9364-F6B6DB426F75}" type="datetimeFigureOut">
              <a:rPr lang="pt-BR" smtClean="0"/>
              <a:pPr/>
              <a:t>02/09/2019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8927-2649-4138-8D9F-A32620F9F3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861E-8ABC-4CE8-9364-F6B6DB426F75}" type="datetimeFigureOut">
              <a:rPr lang="pt-BR" smtClean="0"/>
              <a:pPr/>
              <a:t>02/09/2019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8927-2649-4138-8D9F-A32620F9F3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861E-8ABC-4CE8-9364-F6B6DB426F75}" type="datetimeFigureOut">
              <a:rPr lang="pt-BR" smtClean="0"/>
              <a:pPr/>
              <a:t>02/09/2019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8927-2649-4138-8D9F-A32620F9F3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861E-8ABC-4CE8-9364-F6B6DB426F75}" type="datetimeFigureOut">
              <a:rPr lang="pt-BR" smtClean="0"/>
              <a:pPr/>
              <a:t>02/09/2019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8927-2649-4138-8D9F-A32620F9F3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861E-8ABC-4CE8-9364-F6B6DB426F75}" type="datetimeFigureOut">
              <a:rPr lang="pt-BR" smtClean="0"/>
              <a:pPr/>
              <a:t>02/09/2019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8927-2649-4138-8D9F-A32620F9F3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861E-8ABC-4CE8-9364-F6B6DB426F75}" type="datetimeFigureOut">
              <a:rPr lang="pt-BR" smtClean="0"/>
              <a:pPr/>
              <a:t>02/09/2019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8927-2649-4138-8D9F-A32620F9F3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861E-8ABC-4CE8-9364-F6B6DB426F75}" type="datetimeFigureOut">
              <a:rPr lang="pt-BR" smtClean="0"/>
              <a:pPr/>
              <a:t>02/09/2019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8927-2649-4138-8D9F-A32620F9F3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861E-8ABC-4CE8-9364-F6B6DB426F75}" type="datetimeFigureOut">
              <a:rPr lang="pt-BR" smtClean="0"/>
              <a:pPr/>
              <a:t>02/09/2019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8927-2649-4138-8D9F-A32620F9F3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861E-8ABC-4CE8-9364-F6B6DB426F75}" type="datetimeFigureOut">
              <a:rPr lang="pt-BR" smtClean="0"/>
              <a:pPr/>
              <a:t>02/09/2019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8927-2649-4138-8D9F-A32620F9F3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861E-8ABC-4CE8-9364-F6B6DB426F75}" type="datetimeFigureOut">
              <a:rPr lang="pt-BR" smtClean="0"/>
              <a:pPr/>
              <a:t>02/09/2019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3E68927-2649-4138-8D9F-A32620F9F3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20861E-8ABC-4CE8-9364-F6B6DB426F75}" type="datetimeFigureOut">
              <a:rPr lang="pt-BR" smtClean="0"/>
              <a:pPr/>
              <a:t>02/09/2019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E68927-2649-4138-8D9F-A32620F9F303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3400" y="1456184"/>
            <a:ext cx="7927032" cy="1252736"/>
          </a:xfrm>
        </p:spPr>
        <p:txBody>
          <a:bodyPr>
            <a:normAutofit/>
          </a:bodyPr>
          <a:lstStyle/>
          <a:p>
            <a:r>
              <a:rPr lang="pt-BR" sz="3800" dirty="0" smtClean="0"/>
              <a:t>Arbitragem Coletiva.</a:t>
            </a:r>
            <a:endParaRPr lang="pt-BR" sz="3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927032" cy="3008776"/>
          </a:xfrm>
        </p:spPr>
        <p:txBody>
          <a:bodyPr>
            <a:normAutofit fontScale="92500" lnSpcReduction="20000"/>
          </a:bodyPr>
          <a:lstStyle/>
          <a:p>
            <a:endParaRPr lang="pt-BR" b="1" cap="small" dirty="0" smtClean="0"/>
          </a:p>
          <a:p>
            <a:r>
              <a:rPr lang="pt-BR" sz="2800" cap="small" dirty="0" smtClean="0"/>
              <a:t>Thiago</a:t>
            </a:r>
            <a:r>
              <a:rPr lang="pt-BR" sz="2800" b="1" cap="small" dirty="0" smtClean="0"/>
              <a:t> Rodovalho</a:t>
            </a:r>
          </a:p>
          <a:p>
            <a:r>
              <a:rPr lang="pt-BR" sz="2800" b="1" dirty="0" err="1" smtClean="0"/>
              <a:t>Professor-Titular</a:t>
            </a:r>
            <a:r>
              <a:rPr lang="pt-BR" sz="2800" b="1" dirty="0" smtClean="0"/>
              <a:t> da </a:t>
            </a:r>
            <a:r>
              <a:rPr lang="pt-BR" sz="2800" b="1" dirty="0" err="1" smtClean="0"/>
              <a:t>PUC|Campinas</a:t>
            </a:r>
            <a:endParaRPr lang="pt-BR" sz="2800" b="1" dirty="0" smtClean="0"/>
          </a:p>
          <a:p>
            <a:r>
              <a:rPr lang="pt-BR" sz="2800" b="1" dirty="0" smtClean="0"/>
              <a:t>Doutor e Mestre pela PUC/SP</a:t>
            </a:r>
          </a:p>
          <a:p>
            <a:endParaRPr lang="pt-BR" sz="2800" b="1" cap="small" dirty="0" smtClean="0"/>
          </a:p>
          <a:p>
            <a:endParaRPr lang="en-US" b="1" cap="small" dirty="0" smtClean="0"/>
          </a:p>
          <a:p>
            <a:endParaRPr lang="en-US" b="1" cap="small" dirty="0" smtClean="0"/>
          </a:p>
          <a:p>
            <a:r>
              <a:rPr lang="en-US" sz="1600" b="1" cap="small" dirty="0" err="1" smtClean="0"/>
              <a:t>Ribeirão</a:t>
            </a:r>
            <a:r>
              <a:rPr lang="en-US" sz="1600" b="1" cap="small" dirty="0" smtClean="0"/>
              <a:t> </a:t>
            </a:r>
            <a:r>
              <a:rPr lang="en-US" sz="1600" b="1" cap="small" dirty="0" err="1" smtClean="0"/>
              <a:t>Preto</a:t>
            </a:r>
            <a:r>
              <a:rPr lang="en-US" sz="1600" b="1" cap="small" dirty="0" smtClean="0"/>
              <a:t>, 30 de </a:t>
            </a:r>
            <a:r>
              <a:rPr lang="en-US" sz="1600" b="1" cap="small" dirty="0" err="1" smtClean="0"/>
              <a:t>Agosto</a:t>
            </a:r>
            <a:r>
              <a:rPr lang="en-US" sz="1600" b="1" cap="small" dirty="0" smtClean="0"/>
              <a:t> de 2019 </a:t>
            </a:r>
          </a:p>
          <a:p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b="1" dirty="0" smtClean="0"/>
              <a:t>Arbitragem Coletiva</a:t>
            </a:r>
            <a:endParaRPr lang="en-US" altLang="pt-BR" sz="3200" dirty="0" smtClean="0">
              <a:ea typeface="ＭＳ Ｐゴシック" pitchFamily="34" charset="-128"/>
            </a:endParaRPr>
          </a:p>
        </p:txBody>
      </p:sp>
      <p:sp>
        <p:nvSpPr>
          <p:cNvPr id="11267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700" b="1" dirty="0" smtClean="0">
                <a:ea typeface="ＭＳ Ｐゴシック" pitchFamily="34" charset="-128"/>
              </a:rPr>
              <a:t>Os desafios da arbitragem no direito coletivo:</a:t>
            </a:r>
          </a:p>
          <a:p>
            <a:pPr algn="just"/>
            <a:endParaRPr lang="pt-BR" sz="2700" b="1" dirty="0" smtClean="0">
              <a:ea typeface="ＭＳ Ｐゴシック" pitchFamily="34" charset="-128"/>
            </a:endParaRPr>
          </a:p>
          <a:p>
            <a:pPr algn="just"/>
            <a:r>
              <a:rPr lang="pt-BR" sz="2700" b="1" dirty="0" smtClean="0"/>
              <a:t>1. O problema da </a:t>
            </a:r>
            <a:r>
              <a:rPr lang="pt-BR" sz="2700" b="1" dirty="0" err="1" smtClean="0"/>
              <a:t>arbitrabilidade</a:t>
            </a:r>
            <a:r>
              <a:rPr lang="pt-BR" sz="2700" b="1" dirty="0" smtClean="0"/>
              <a:t> dos conflitos </a:t>
            </a:r>
            <a:r>
              <a:rPr lang="x-none" sz="2700" b="1" smtClean="0"/>
              <a:t>direitos coletivos</a:t>
            </a:r>
            <a:r>
              <a:rPr lang="pt-BR" sz="2700" b="1" dirty="0" smtClean="0"/>
              <a:t>.</a:t>
            </a:r>
          </a:p>
          <a:p>
            <a:pPr algn="just"/>
            <a:endParaRPr lang="pt-BR" sz="2700" b="1" dirty="0" smtClean="0"/>
          </a:p>
          <a:p>
            <a:pPr algn="just"/>
            <a:r>
              <a:rPr lang="pt-BR" sz="2700" b="1" dirty="0" smtClean="0"/>
              <a:t>1.1. Direitos individuais homogêneos.</a:t>
            </a:r>
          </a:p>
          <a:p>
            <a:pPr algn="just"/>
            <a:endParaRPr lang="pt-BR" sz="2700" b="1" dirty="0" smtClean="0"/>
          </a:p>
          <a:p>
            <a:pPr algn="just"/>
            <a:r>
              <a:rPr lang="pt-BR" sz="2700" b="1" dirty="0" smtClean="0"/>
              <a:t>1.2. Direitos difusos e direitos coletivos </a:t>
            </a:r>
            <a:r>
              <a:rPr lang="pt-BR" sz="2700" b="1" i="1" dirty="0" err="1" smtClean="0"/>
              <a:t>stricto</a:t>
            </a:r>
            <a:r>
              <a:rPr lang="pt-BR" sz="2700" b="1" i="1" dirty="0" smtClean="0"/>
              <a:t> </a:t>
            </a:r>
            <a:r>
              <a:rPr lang="pt-BR" sz="2700" b="1" i="1" dirty="0" err="1" smtClean="0"/>
              <a:t>sensu</a:t>
            </a:r>
            <a:r>
              <a:rPr lang="pt-BR" sz="2700" b="1" i="1" dirty="0" smtClean="0"/>
              <a:t>.</a:t>
            </a:r>
            <a:endParaRPr lang="pt-BR" sz="2700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b="1" dirty="0" smtClean="0"/>
              <a:t>Arbitragem Coletiva</a:t>
            </a:r>
            <a:endParaRPr lang="en-US" altLang="pt-BR" sz="3200" dirty="0" smtClean="0">
              <a:ea typeface="ＭＳ Ｐゴシック" pitchFamily="34" charset="-128"/>
            </a:endParaRPr>
          </a:p>
        </p:txBody>
      </p:sp>
      <p:sp>
        <p:nvSpPr>
          <p:cNvPr id="11267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700" b="1" dirty="0" smtClean="0">
                <a:ea typeface="ＭＳ Ｐゴシック" pitchFamily="34" charset="-128"/>
              </a:rPr>
              <a:t>Os desafios da arbitragem no direito coletivo:</a:t>
            </a:r>
          </a:p>
          <a:p>
            <a:pPr algn="just"/>
            <a:endParaRPr lang="pt-BR" sz="2700" b="1" dirty="0" smtClean="0">
              <a:ea typeface="ＭＳ Ｐゴシック" pitchFamily="34" charset="-128"/>
            </a:endParaRPr>
          </a:p>
          <a:p>
            <a:pPr algn="just"/>
            <a:r>
              <a:rPr lang="pt-BR" sz="2700" b="1" dirty="0" smtClean="0"/>
              <a:t>2. O problema da </a:t>
            </a:r>
            <a:r>
              <a:rPr lang="x-none" sz="2700" b="1" smtClean="0"/>
              <a:t>atuação do Ministério Público</a:t>
            </a:r>
            <a:r>
              <a:rPr lang="pt-BR" sz="2700" b="1" dirty="0" smtClean="0"/>
              <a:t>.</a:t>
            </a:r>
            <a:r>
              <a:rPr lang="x-none" sz="2700" b="1" smtClean="0"/>
              <a:t> </a:t>
            </a:r>
            <a:endParaRPr lang="pt-BR" sz="2700" b="1" dirty="0" smtClean="0"/>
          </a:p>
          <a:p>
            <a:pPr algn="just"/>
            <a:endParaRPr lang="pt-BR" sz="2700" b="1" dirty="0" smtClean="0"/>
          </a:p>
          <a:p>
            <a:pPr algn="just"/>
            <a:r>
              <a:rPr lang="pt-BR" sz="2700" b="1" dirty="0" smtClean="0"/>
              <a:t>3. O problema da </a:t>
            </a:r>
            <a:r>
              <a:rPr lang="x-none" sz="2700" b="1" smtClean="0"/>
              <a:t>confidencialidade na arbitragem </a:t>
            </a:r>
            <a:r>
              <a:rPr lang="pt-BR" sz="2700" b="1" dirty="0" smtClean="0"/>
              <a:t>vs.</a:t>
            </a:r>
            <a:r>
              <a:rPr lang="x-none" sz="2700" b="1" smtClean="0"/>
              <a:t> publicidade das ações coletivas </a:t>
            </a:r>
            <a:endParaRPr lang="pt-BR" sz="2700" b="1" dirty="0" smtClean="0"/>
          </a:p>
          <a:p>
            <a:pPr algn="just"/>
            <a:endParaRPr lang="pt-BR" sz="2700" b="1" dirty="0" smtClean="0"/>
          </a:p>
          <a:p>
            <a:pPr algn="just"/>
            <a:r>
              <a:rPr lang="pt-BR" sz="2700" b="1" dirty="0" smtClean="0"/>
              <a:t>4. O problema do </a:t>
            </a:r>
            <a:r>
              <a:rPr lang="x-none" sz="2700" b="1" smtClean="0"/>
              <a:t>custeio do procedimento arbitral</a:t>
            </a:r>
            <a:endParaRPr lang="pt-BR" sz="2700" b="1" dirty="0" smtClean="0">
              <a:ea typeface="ＭＳ Ｐゴシック" pitchFamily="34" charset="-128"/>
            </a:endParaRPr>
          </a:p>
          <a:p>
            <a:pPr algn="just"/>
            <a:endParaRPr lang="pt-BR" sz="2700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b="1" dirty="0" smtClean="0"/>
              <a:t>Arbitragem Coletiva</a:t>
            </a:r>
            <a:endParaRPr lang="en-US" altLang="pt-BR" sz="3200" dirty="0" smtClean="0">
              <a:ea typeface="ＭＳ Ｐゴシック" pitchFamily="34" charset="-128"/>
            </a:endParaRPr>
          </a:p>
        </p:txBody>
      </p:sp>
      <p:sp>
        <p:nvSpPr>
          <p:cNvPr id="11267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500" dirty="0" smtClean="0"/>
              <a:t>Um possível </a:t>
            </a:r>
            <a:r>
              <a:rPr lang="pt-BR" sz="2500" i="1" dirty="0" err="1" smtClean="0"/>
              <a:t>leading</a:t>
            </a:r>
            <a:r>
              <a:rPr lang="pt-BR" sz="2500" i="1" dirty="0" smtClean="0"/>
              <a:t> case </a:t>
            </a:r>
            <a:r>
              <a:rPr lang="pt-BR" sz="2500" dirty="0" smtClean="0"/>
              <a:t>para o Brasil: O caso Petrobrás:</a:t>
            </a:r>
          </a:p>
          <a:p>
            <a:pPr algn="just"/>
            <a:endParaRPr lang="pt-BR" sz="2500" dirty="0" smtClean="0"/>
          </a:p>
          <a:p>
            <a:pPr algn="just"/>
            <a:r>
              <a:rPr lang="pt-BR" sz="2500" dirty="0" smtClean="0"/>
              <a:t>Associação dos Investidores Minoritários - ADMIN ajuizou uma Ação Civil Pública em face da Petrobrás (Proc. n</a:t>
            </a:r>
            <a:r>
              <a:rPr lang="pt-BR" sz="2500" baseline="30000" dirty="0" smtClean="0"/>
              <a:t>o</a:t>
            </a:r>
            <a:r>
              <a:rPr lang="pt-BR" sz="2500" dirty="0" smtClean="0"/>
              <a:t> 1106499-89.2017.8.26.0100, em trâmite na 6</a:t>
            </a:r>
            <a:r>
              <a:rPr lang="pt-BR" sz="2500" baseline="30000" dirty="0" smtClean="0"/>
              <a:t>a</a:t>
            </a:r>
            <a:r>
              <a:rPr lang="pt-BR" sz="2500" dirty="0" smtClean="0"/>
              <a:t> Vara cível do Foro Central Cível, São Paulo- Capital., p. 4270).</a:t>
            </a:r>
          </a:p>
          <a:p>
            <a:pPr algn="just"/>
            <a:endParaRPr lang="pt-BR" sz="2500" dirty="0" smtClean="0"/>
          </a:p>
          <a:p>
            <a:pPr algn="just"/>
            <a:r>
              <a:rPr lang="pt-BR" sz="2500" dirty="0" smtClean="0"/>
              <a:t>Reconhecimento da validade da cláusula arbitral e instauração de procedimento arbitral na Câmara da B3.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600" b="1" dirty="0" smtClean="0"/>
              <a:t>OBRIGADO!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t-BR" sz="1800" b="1" cap="small" dirty="0" smtClean="0"/>
              <a:t>	</a:t>
            </a:r>
            <a:r>
              <a:rPr lang="pt-BR" sz="2400" cap="small" dirty="0" smtClean="0"/>
              <a:t>T. </a:t>
            </a:r>
            <a:r>
              <a:rPr lang="pt-BR" sz="2400" b="1" cap="small" dirty="0" smtClean="0"/>
              <a:t>Rodovalho</a:t>
            </a:r>
            <a:endParaRPr lang="pt-BR" sz="2400" dirty="0" smtClean="0"/>
          </a:p>
          <a:p>
            <a:pPr>
              <a:buNone/>
            </a:pPr>
            <a:r>
              <a:rPr lang="pt-BR" sz="1800" b="1" dirty="0" smtClean="0"/>
              <a:t>		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pt-BR" sz="1600" b="1" dirty="0" smtClean="0"/>
              <a:t>	 </a:t>
            </a:r>
            <a:r>
              <a:rPr lang="pt-BR" sz="1600" b="1" dirty="0" err="1" smtClean="0"/>
              <a:t>Professor-Titular</a:t>
            </a:r>
            <a:r>
              <a:rPr lang="pt-BR" sz="1600" b="1" dirty="0" smtClean="0"/>
              <a:t> da </a:t>
            </a:r>
            <a:r>
              <a:rPr lang="pt-BR" sz="1600" b="1" dirty="0" err="1" smtClean="0"/>
              <a:t>PUC|Campinas</a:t>
            </a:r>
            <a:r>
              <a:rPr lang="pt-BR" sz="1600" b="1" dirty="0" smtClean="0"/>
              <a:t>. </a:t>
            </a:r>
            <a:r>
              <a:rPr lang="pt-PT" sz="1600" b="1" dirty="0" smtClean="0"/>
              <a:t>Doutor e Mestre em Direito Civil pela PUC/SP, com estágio pós-doutoral no Max-Planck-Institut für ausländisches und internationales Privatrecht</a:t>
            </a:r>
            <a:r>
              <a:rPr lang="pt-BR" sz="1600" b="1" dirty="0" smtClean="0"/>
              <a:t>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charset="0"/>
              <a:buNone/>
              <a:defRPr/>
            </a:pPr>
            <a:endParaRPr lang="pt-BR" sz="1600" b="1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600" b="1" dirty="0" smtClean="0"/>
              <a:t>	Conselheiro Seccional na OAB/SP. Membro e Diretor de Assuntos Judiciais do Instituto dos Advogados de São Paulo – IASP. Membro do Instituto de Direito Privado – IDP, do Instituto Brasileiro de Direito Processual Civil – IBDP, e do Centro de Estudos Avançados de Processo – CEAPRO. 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charset="0"/>
              <a:buNone/>
              <a:defRPr/>
            </a:pPr>
            <a:endParaRPr lang="pt-BR" sz="1600" b="1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pt-BR" sz="1600" b="1" dirty="0" smtClean="0"/>
              <a:t> 	Autor de publicações no Brasil e no exterior (livros e artigos).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16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b="1" dirty="0" smtClean="0"/>
              <a:t>OBRIGADO!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pt-BR" b="1" dirty="0" smtClean="0"/>
          </a:p>
          <a:p>
            <a:pPr algn="ctr">
              <a:buNone/>
            </a:pPr>
            <a:r>
              <a:rPr lang="pt-BR" dirty="0" smtClean="0">
                <a:solidFill>
                  <a:srgbClr val="002060"/>
                </a:solidFill>
              </a:rPr>
              <a:t>Currículo Lattes: </a:t>
            </a:r>
            <a:r>
              <a:rPr lang="pt-BR" smtClean="0">
                <a:solidFill>
                  <a:srgbClr val="002060"/>
                </a:solidFill>
              </a:rPr>
              <a:t> </a:t>
            </a:r>
            <a:endParaRPr lang="pt-BR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pt-BR" smtClean="0">
                <a:solidFill>
                  <a:srgbClr val="002060"/>
                </a:solidFill>
              </a:rPr>
              <a:t>http</a:t>
            </a:r>
            <a:r>
              <a:rPr lang="pt-BR" dirty="0" smtClean="0">
                <a:solidFill>
                  <a:srgbClr val="002060"/>
                </a:solidFill>
              </a:rPr>
              <a:t>://lattes.cnpq.br/5142974418646979</a:t>
            </a:r>
          </a:p>
          <a:p>
            <a:pPr algn="ctr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n-US" b="1" dirty="0" smtClean="0"/>
              <a:t>Site:</a:t>
            </a:r>
          </a:p>
          <a:p>
            <a:pPr algn="ctr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002060"/>
                </a:solidFill>
              </a:rPr>
              <a:t>www.rodovalho.pro.br </a:t>
            </a:r>
          </a:p>
          <a:p>
            <a:pPr algn="ctr">
              <a:buNone/>
            </a:pPr>
            <a:r>
              <a:rPr lang="en-US" dirty="0" smtClean="0">
                <a:solidFill>
                  <a:srgbClr val="002060"/>
                </a:solidFill>
              </a:rPr>
              <a:t>(site </a:t>
            </a:r>
            <a:r>
              <a:rPr lang="en-US" dirty="0" err="1" smtClean="0">
                <a:solidFill>
                  <a:srgbClr val="002060"/>
                </a:solidFill>
              </a:rPr>
              <a:t>em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desenvolvimento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 algn="ctr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pt-BR" dirty="0" smtClean="0">
                <a:solidFill>
                  <a:srgbClr val="002060"/>
                </a:solidFill>
              </a:rPr>
              <a:t>https://puc-campinas.academia.edu/ThiagoRodovalho</a:t>
            </a:r>
          </a:p>
          <a:p>
            <a:pPr algn="ctr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b="1" dirty="0" smtClean="0"/>
              <a:t>Arbitragem Coletiva</a:t>
            </a:r>
            <a:endParaRPr lang="en-US" altLang="pt-BR" sz="3200" b="1" dirty="0" smtClean="0">
              <a:ea typeface="ＭＳ Ｐゴシック" pitchFamily="34" charset="-128"/>
            </a:endParaRPr>
          </a:p>
        </p:txBody>
      </p:sp>
      <p:sp>
        <p:nvSpPr>
          <p:cNvPr id="4099" name="Espaço Reservado para Conteúdo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b="1" dirty="0" smtClean="0">
                <a:ea typeface="ＭＳ Ｐゴシック" pitchFamily="34" charset="-128"/>
              </a:rPr>
              <a:t>Doutrina:</a:t>
            </a:r>
          </a:p>
          <a:p>
            <a:pPr algn="just">
              <a:buNone/>
            </a:pPr>
            <a:r>
              <a:rPr lang="pt-BR" sz="1000" dirty="0" smtClean="0"/>
              <a:t> </a:t>
            </a:r>
          </a:p>
          <a:p>
            <a:r>
              <a:rPr lang="pt-BR" sz="2800" dirty="0" smtClean="0"/>
              <a:t>- Bernardo Lima. Dissertação de Mestrado UFBA (2010)</a:t>
            </a:r>
          </a:p>
          <a:p>
            <a:endParaRPr lang="pt-BR" sz="2800" dirty="0" smtClean="0"/>
          </a:p>
          <a:p>
            <a:r>
              <a:rPr lang="pt-BR" sz="2800" dirty="0" smtClean="0"/>
              <a:t>- Rômulo </a:t>
            </a:r>
            <a:r>
              <a:rPr lang="pt-BR" sz="2800" dirty="0" err="1" smtClean="0"/>
              <a:t>Greff</a:t>
            </a:r>
            <a:r>
              <a:rPr lang="pt-BR" sz="2800" dirty="0" smtClean="0"/>
              <a:t> Mariani. Dissertação de Mestrado PUCRS (2013)</a:t>
            </a:r>
          </a:p>
          <a:p>
            <a:endParaRPr lang="pt-BR" sz="2800" dirty="0" smtClean="0"/>
          </a:p>
          <a:p>
            <a:r>
              <a:rPr lang="pt-BR" sz="2800" dirty="0" smtClean="0"/>
              <a:t>- Andre Roque. Tese de Doutorado UERJ (2014)</a:t>
            </a:r>
          </a:p>
          <a:p>
            <a:pPr algn="just">
              <a:buNone/>
            </a:pPr>
            <a:endParaRPr lang="pt-BR" b="1" dirty="0" smtClean="0">
              <a:ea typeface="ＭＳ Ｐゴシック" pitchFamily="34" charset="-128"/>
            </a:endParaRPr>
          </a:p>
          <a:p>
            <a:pPr algn="just"/>
            <a:r>
              <a:rPr lang="pt-BR" dirty="0" smtClean="0"/>
              <a:t>RODOVALHO, Thiago; MAIA, Sara Christina . Arbitragem coletiva no Brasil e seus desafios. In: Luís Alberto </a:t>
            </a:r>
            <a:r>
              <a:rPr lang="pt-BR" dirty="0" err="1" smtClean="0"/>
              <a:t>Reichelt</a:t>
            </a:r>
            <a:r>
              <a:rPr lang="pt-BR" dirty="0" smtClean="0"/>
              <a:t>; Marco Félix Jobim (Org.).. (Org.). Luís Alberto </a:t>
            </a:r>
            <a:r>
              <a:rPr lang="pt-BR" dirty="0" err="1" smtClean="0"/>
              <a:t>Reichelt</a:t>
            </a:r>
            <a:r>
              <a:rPr lang="pt-BR" dirty="0" smtClean="0"/>
              <a:t>; Marco Félix Jobim (Org.).. 1ed.Londrina/PR: </a:t>
            </a:r>
            <a:r>
              <a:rPr lang="pt-BR" dirty="0" err="1" smtClean="0"/>
              <a:t>Thoth</a:t>
            </a:r>
            <a:r>
              <a:rPr lang="pt-BR" dirty="0" smtClean="0"/>
              <a:t> Ed., 2019, v. , p. 557-572.</a:t>
            </a:r>
            <a:endParaRPr lang="pt-BR" b="1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b="1" dirty="0" smtClean="0"/>
              <a:t>Arbitragem Coletiva</a:t>
            </a:r>
            <a:endParaRPr lang="en-US" altLang="pt-BR" sz="3200" b="1" dirty="0" smtClean="0">
              <a:ea typeface="ＭＳ Ｐゴシック" pitchFamily="34" charset="-128"/>
            </a:endParaRPr>
          </a:p>
        </p:txBody>
      </p:sp>
      <p:sp>
        <p:nvSpPr>
          <p:cNvPr id="4099" name="Espaço Reservado para Conteúdo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b="1" dirty="0" smtClean="0">
                <a:ea typeface="ＭＳ Ｐゴシック" pitchFamily="34" charset="-128"/>
              </a:rPr>
              <a:t>A crise do processo  civil e a Arbitragem no Brasil.</a:t>
            </a:r>
            <a:endParaRPr lang="pt-BR" dirty="0" smtClean="0">
              <a:ea typeface="ＭＳ Ｐゴシック" pitchFamily="34" charset="-128"/>
            </a:endParaRPr>
          </a:p>
          <a:p>
            <a:pPr algn="just"/>
            <a:endParaRPr lang="en-US" b="1" dirty="0" smtClean="0">
              <a:ea typeface="ＭＳ Ｐゴシック" pitchFamily="34" charset="-128"/>
            </a:endParaRPr>
          </a:p>
          <a:p>
            <a:pPr algn="just"/>
            <a:r>
              <a:rPr lang="en-US" b="1" dirty="0" err="1" smtClean="0">
                <a:ea typeface="ＭＳ Ｐゴシック" pitchFamily="34" charset="-128"/>
              </a:rPr>
              <a:t>Mais</a:t>
            </a:r>
            <a:r>
              <a:rPr lang="en-US" b="1" dirty="0" smtClean="0">
                <a:ea typeface="ＭＳ Ｐゴシック" pitchFamily="34" charset="-128"/>
              </a:rPr>
              <a:t> de 100 </a:t>
            </a:r>
            <a:r>
              <a:rPr lang="en-US" b="1" dirty="0" err="1" smtClean="0">
                <a:ea typeface="ＭＳ Ｐゴシック" pitchFamily="34" charset="-128"/>
              </a:rPr>
              <a:t>milhões</a:t>
            </a:r>
            <a:r>
              <a:rPr lang="en-US" b="1" dirty="0" smtClean="0">
                <a:ea typeface="ＭＳ Ｐゴシック" pitchFamily="34" charset="-128"/>
              </a:rPr>
              <a:t> de </a:t>
            </a:r>
            <a:r>
              <a:rPr lang="en-US" b="1" dirty="0" err="1" smtClean="0">
                <a:ea typeface="ＭＳ Ｐゴシック" pitchFamily="34" charset="-128"/>
              </a:rPr>
              <a:t>processos</a:t>
            </a:r>
            <a:r>
              <a:rPr lang="en-US" b="1" dirty="0" smtClean="0">
                <a:ea typeface="ＭＳ Ｐゴシック" pitchFamily="34" charset="-128"/>
              </a:rPr>
              <a:t>.</a:t>
            </a:r>
          </a:p>
          <a:p>
            <a:pPr algn="just">
              <a:buNone/>
            </a:pPr>
            <a:endParaRPr lang="en-US" b="1" dirty="0" smtClean="0">
              <a:ea typeface="ＭＳ Ｐゴシック" pitchFamily="34" charset="-128"/>
            </a:endParaRPr>
          </a:p>
          <a:p>
            <a:pPr algn="just"/>
            <a:r>
              <a:rPr lang="en-US" b="1" dirty="0" err="1" smtClean="0">
                <a:ea typeface="ＭＳ Ｐゴシック" pitchFamily="34" charset="-128"/>
              </a:rPr>
              <a:t>Juízes</a:t>
            </a:r>
            <a:r>
              <a:rPr lang="en-US" b="1" dirty="0" smtClean="0">
                <a:ea typeface="ＭＳ Ｐゴシック" pitchFamily="34" charset="-128"/>
              </a:rPr>
              <a:t> </a:t>
            </a:r>
            <a:r>
              <a:rPr lang="pt-BR" b="1" dirty="0" smtClean="0">
                <a:ea typeface="ＭＳ Ｐゴシック" pitchFamily="34" charset="-128"/>
              </a:rPr>
              <a:t>que julgam, em média, mais de 1.000 processos por ano.</a:t>
            </a:r>
          </a:p>
          <a:p>
            <a:pPr algn="just"/>
            <a:endParaRPr lang="pt-BR" b="1" dirty="0" smtClean="0">
              <a:ea typeface="ＭＳ Ｐゴシック" pitchFamily="34" charset="-128"/>
            </a:endParaRPr>
          </a:p>
          <a:p>
            <a:pPr algn="just"/>
            <a:r>
              <a:rPr lang="pt-BR" b="1" dirty="0" smtClean="0">
                <a:ea typeface="ＭＳ Ｐゴシック" pitchFamily="34" charset="-128"/>
              </a:rPr>
              <a:t>NCPC/2015: Incentivo a outras formas de solução dos conflitos (v. </a:t>
            </a:r>
            <a:r>
              <a:rPr lang="pt-BR" b="1" dirty="0" err="1" smtClean="0">
                <a:ea typeface="ＭＳ Ｐゴシック" pitchFamily="34" charset="-128"/>
              </a:rPr>
              <a:t>arts</a:t>
            </a:r>
            <a:r>
              <a:rPr lang="pt-BR" b="1" dirty="0" smtClean="0">
                <a:ea typeface="ＭＳ Ｐゴシック" pitchFamily="34" charset="-128"/>
              </a:rPr>
              <a:t>. 3.º, 139 V, 334, 359, e 694 a 696) inclusive como norma fundamental.</a:t>
            </a:r>
          </a:p>
          <a:p>
            <a:pPr algn="just">
              <a:buNone/>
            </a:pPr>
            <a:endParaRPr lang="pt-BR" b="1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b="1" dirty="0" smtClean="0"/>
              <a:t>Arbitragem Coletiva</a:t>
            </a:r>
            <a:endParaRPr lang="en-US" altLang="pt-BR" sz="3200" b="1" dirty="0" smtClean="0">
              <a:ea typeface="ＭＳ Ｐゴシック" pitchFamily="34" charset="-128"/>
            </a:endParaRPr>
          </a:p>
        </p:txBody>
      </p:sp>
      <p:sp>
        <p:nvSpPr>
          <p:cNvPr id="4099" name="Espaço Reservado para Conteúdo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sz="3000" b="1" dirty="0" smtClean="0">
                <a:ea typeface="ＭＳ Ｐゴシック" pitchFamily="34" charset="-128"/>
              </a:rPr>
              <a:t>A  </a:t>
            </a:r>
            <a:r>
              <a:rPr lang="es-ES" sz="3000" b="1" dirty="0" err="1" smtClean="0">
                <a:ea typeface="ＭＳ Ｐゴシック" pitchFamily="34" charset="-128"/>
              </a:rPr>
              <a:t>evolução</a:t>
            </a:r>
            <a:r>
              <a:rPr lang="es-ES" sz="3000" b="1" dirty="0" smtClean="0">
                <a:ea typeface="ＭＳ Ｐゴシック" pitchFamily="34" charset="-128"/>
              </a:rPr>
              <a:t> da </a:t>
            </a:r>
            <a:r>
              <a:rPr lang="es-ES" sz="3000" b="1" dirty="0" err="1" smtClean="0">
                <a:ea typeface="ＭＳ Ｐゴシック" pitchFamily="34" charset="-128"/>
              </a:rPr>
              <a:t>arbitragem</a:t>
            </a:r>
            <a:r>
              <a:rPr lang="es-ES" sz="3000" b="1" dirty="0" smtClean="0">
                <a:ea typeface="ＭＳ Ｐゴシック" pitchFamily="34" charset="-128"/>
              </a:rPr>
              <a:t> no Brasil.</a:t>
            </a:r>
          </a:p>
          <a:p>
            <a:pPr algn="just"/>
            <a:endParaRPr lang="es-ES" sz="3000" b="1" dirty="0" smtClean="0">
              <a:ea typeface="ＭＳ Ｐゴシック" pitchFamily="34" charset="-128"/>
            </a:endParaRPr>
          </a:p>
          <a:p>
            <a:pPr algn="just"/>
            <a:r>
              <a:rPr lang="es-ES" sz="3000" b="1" dirty="0" err="1" smtClean="0">
                <a:ea typeface="ＭＳ Ｐゴシック" pitchFamily="34" charset="-128"/>
              </a:rPr>
              <a:t>Um</a:t>
            </a:r>
            <a:r>
              <a:rPr lang="es-ES" sz="3000" b="1" dirty="0" smtClean="0">
                <a:ea typeface="ＭＳ Ｐゴシック" pitchFamily="34" charset="-128"/>
              </a:rPr>
              <a:t> </a:t>
            </a:r>
            <a:r>
              <a:rPr lang="es-ES" sz="3000" b="1" dirty="0" err="1" smtClean="0">
                <a:ea typeface="ＭＳ Ｐゴシック" pitchFamily="34" charset="-128"/>
              </a:rPr>
              <a:t>século</a:t>
            </a:r>
            <a:r>
              <a:rPr lang="es-ES" sz="3000" b="1" dirty="0" smtClean="0">
                <a:ea typeface="ＭＳ Ｐゴシック" pitchFamily="34" charset="-128"/>
              </a:rPr>
              <a:t> de atraso (LCIA, 125 anos; ICC, 95; </a:t>
            </a:r>
            <a:r>
              <a:rPr lang="es-ES" sz="3000" b="1" dirty="0" err="1" smtClean="0">
                <a:ea typeface="ＭＳ Ｐゴシック" pitchFamily="34" charset="-128"/>
              </a:rPr>
              <a:t>C.Estocolmo</a:t>
            </a:r>
            <a:r>
              <a:rPr lang="es-ES" sz="3000" b="1" dirty="0" smtClean="0">
                <a:ea typeface="ＭＳ Ｐゴシック" pitchFamily="34" charset="-128"/>
              </a:rPr>
              <a:t>, 100 anos etc.).</a:t>
            </a:r>
          </a:p>
          <a:p>
            <a:pPr algn="just"/>
            <a:endParaRPr lang="es-ES" sz="3000" b="1" dirty="0" smtClean="0">
              <a:ea typeface="ＭＳ Ｐゴシック" pitchFamily="34" charset="-128"/>
            </a:endParaRPr>
          </a:p>
          <a:p>
            <a:pPr algn="just"/>
            <a:r>
              <a:rPr lang="pt-BR" sz="3000" b="1" dirty="0" smtClean="0">
                <a:ea typeface="ＭＳ Ｐゴシック" pitchFamily="34" charset="-128"/>
              </a:rPr>
              <a:t>A </a:t>
            </a:r>
            <a:r>
              <a:rPr lang="pt-BR" sz="3000" b="1" i="1" u="sng" dirty="0" smtClean="0">
                <a:ea typeface="ＭＳ Ｐゴシック" pitchFamily="34" charset="-128"/>
              </a:rPr>
              <a:t>primeira onda</a:t>
            </a:r>
            <a:r>
              <a:rPr lang="pt-BR" sz="3000" b="1" dirty="0" smtClean="0">
                <a:ea typeface="ＭＳ Ｐゴシック" pitchFamily="34" charset="-128"/>
              </a:rPr>
              <a:t> da Arbitragem no Brasil:</a:t>
            </a:r>
          </a:p>
          <a:p>
            <a:pPr algn="just"/>
            <a:endParaRPr lang="pt-BR" sz="3000" b="1" dirty="0" smtClean="0">
              <a:ea typeface="ＭＳ Ｐゴシック" pitchFamily="34" charset="-128"/>
            </a:endParaRPr>
          </a:p>
          <a:p>
            <a:pPr algn="just"/>
            <a:r>
              <a:rPr lang="pt-BR" sz="3000" b="1" dirty="0" smtClean="0">
                <a:ea typeface="ＭＳ Ｐゴシック" pitchFamily="34" charset="-128"/>
              </a:rPr>
              <a:t>Os 22 (1996) ou 16 (2002) anos de arbitragem comercial e internacional.</a:t>
            </a:r>
          </a:p>
          <a:p>
            <a:pPr algn="just"/>
            <a:endParaRPr lang="pt-BR" sz="30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b="1" dirty="0" smtClean="0"/>
              <a:t>Arbitragem Coletiva</a:t>
            </a:r>
            <a:endParaRPr lang="en-US" altLang="pt-BR" sz="3200" b="1" dirty="0" smtClean="0">
              <a:ea typeface="ＭＳ Ｐゴシック" pitchFamily="34" charset="-128"/>
            </a:endParaRPr>
          </a:p>
        </p:txBody>
      </p:sp>
      <p:sp>
        <p:nvSpPr>
          <p:cNvPr id="4099" name="Espaço Reservado para Conteúdo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3000" b="1" dirty="0" err="1" smtClean="0">
                <a:ea typeface="ＭＳ Ｐゴシック" pitchFamily="34" charset="-128"/>
              </a:rPr>
              <a:t>Um</a:t>
            </a:r>
            <a:r>
              <a:rPr lang="es-ES" sz="3000" b="1" dirty="0" smtClean="0">
                <a:ea typeface="ＭＳ Ｐゴシック" pitchFamily="34" charset="-128"/>
              </a:rPr>
              <a:t> </a:t>
            </a:r>
            <a:r>
              <a:rPr lang="es-ES" sz="3000" b="1" dirty="0" err="1" smtClean="0">
                <a:ea typeface="ＭＳ Ｐゴシック" pitchFamily="34" charset="-128"/>
              </a:rPr>
              <a:t>pouco</a:t>
            </a:r>
            <a:r>
              <a:rPr lang="es-ES" sz="3000" b="1" dirty="0" smtClean="0">
                <a:ea typeface="ＭＳ Ｐゴシック" pitchFamily="34" charset="-128"/>
              </a:rPr>
              <a:t> do Estado da Arte da </a:t>
            </a:r>
            <a:r>
              <a:rPr lang="es-ES" sz="3000" b="1" dirty="0" err="1" smtClean="0">
                <a:ea typeface="ＭＳ Ｐゴシック" pitchFamily="34" charset="-128"/>
              </a:rPr>
              <a:t>Arbitragem</a:t>
            </a:r>
            <a:r>
              <a:rPr lang="es-ES" sz="3000" b="1" dirty="0" smtClean="0">
                <a:ea typeface="ＭＳ Ｐゴシック" pitchFamily="34" charset="-128"/>
              </a:rPr>
              <a:t> no Brasil:</a:t>
            </a:r>
          </a:p>
          <a:p>
            <a:pPr algn="just"/>
            <a:endParaRPr lang="es-ES" sz="3000" b="1" dirty="0" smtClean="0">
              <a:ea typeface="ＭＳ Ｐゴシック" pitchFamily="34" charset="-128"/>
            </a:endParaRPr>
          </a:p>
          <a:p>
            <a:pPr algn="just"/>
            <a:r>
              <a:rPr lang="es-ES" sz="3000" b="1" dirty="0" smtClean="0">
                <a:ea typeface="ＭＳ Ｐゴシック" pitchFamily="34" charset="-128"/>
              </a:rPr>
              <a:t>Pesquisa do CESA:</a:t>
            </a:r>
          </a:p>
          <a:p>
            <a:pPr algn="r"/>
            <a:endParaRPr lang="es-ES" sz="3000" b="1" dirty="0" smtClean="0">
              <a:ea typeface="ＭＳ Ｐゴシック" pitchFamily="34" charset="-128"/>
            </a:endParaRPr>
          </a:p>
          <a:p>
            <a:pPr algn="just"/>
            <a:r>
              <a:rPr lang="es-ES" sz="3000" b="1" dirty="0" err="1" smtClean="0">
                <a:ea typeface="ＭＳ Ｐゴシック" pitchFamily="34" charset="-128"/>
              </a:rPr>
              <a:t>Em</a:t>
            </a:r>
            <a:r>
              <a:rPr lang="es-ES" sz="3000" b="1" dirty="0" smtClean="0">
                <a:ea typeface="ＭＳ Ｐゴシック" pitchFamily="34" charset="-128"/>
              </a:rPr>
              <a:t> 2016, </a:t>
            </a:r>
            <a:r>
              <a:rPr lang="es-ES" sz="3000" b="1" dirty="0" err="1" smtClean="0">
                <a:ea typeface="ＭＳ Ｐゴシック" pitchFamily="34" charset="-128"/>
              </a:rPr>
              <a:t>houve</a:t>
            </a:r>
            <a:r>
              <a:rPr lang="es-ES" sz="3000" b="1" dirty="0" smtClean="0">
                <a:ea typeface="ＭＳ Ｐゴシック" pitchFamily="34" charset="-128"/>
              </a:rPr>
              <a:t> 671 </a:t>
            </a:r>
            <a:r>
              <a:rPr lang="es-ES" sz="3000" b="1" dirty="0" err="1" smtClean="0">
                <a:ea typeface="ＭＳ Ｐゴシック" pitchFamily="34" charset="-128"/>
              </a:rPr>
              <a:t>arbitragens</a:t>
            </a:r>
            <a:r>
              <a:rPr lang="es-ES" sz="3000" b="1" dirty="0" smtClean="0">
                <a:ea typeface="ＭＳ Ｐゴシック" pitchFamily="34" charset="-128"/>
              </a:rPr>
              <a:t> </a:t>
            </a:r>
            <a:r>
              <a:rPr lang="es-ES" sz="3000" b="1" dirty="0" err="1" smtClean="0">
                <a:ea typeface="ＭＳ Ｐゴシック" pitchFamily="34" charset="-128"/>
              </a:rPr>
              <a:t>em</a:t>
            </a:r>
            <a:r>
              <a:rPr lang="es-ES" sz="3000" b="1" dirty="0" smtClean="0">
                <a:ea typeface="ＭＳ Ｐゴシック" pitchFamily="34" charset="-128"/>
              </a:rPr>
              <a:t> </a:t>
            </a:r>
            <a:r>
              <a:rPr lang="es-ES" sz="3000" b="1" dirty="0" err="1" smtClean="0">
                <a:ea typeface="ＭＳ Ｐゴシック" pitchFamily="34" charset="-128"/>
              </a:rPr>
              <a:t>andamento</a:t>
            </a:r>
            <a:r>
              <a:rPr lang="es-ES" sz="3000" b="1" dirty="0" smtClean="0">
                <a:ea typeface="ＭＳ Ｐゴシック" pitchFamily="34" charset="-128"/>
              </a:rPr>
              <a:t> e forma iniciados 267 </a:t>
            </a:r>
            <a:r>
              <a:rPr lang="es-ES" sz="3000" b="1" dirty="0" err="1" smtClean="0">
                <a:ea typeface="ＭＳ Ｐゴシック" pitchFamily="34" charset="-128"/>
              </a:rPr>
              <a:t>novos</a:t>
            </a:r>
            <a:r>
              <a:rPr lang="es-ES" sz="3000" b="1" dirty="0" smtClean="0">
                <a:ea typeface="ＭＳ Ｐゴシック" pitchFamily="34" charset="-128"/>
              </a:rPr>
              <a:t> casos.</a:t>
            </a:r>
            <a:endParaRPr lang="pt-BR" sz="30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b="1" dirty="0" smtClean="0"/>
              <a:t>Arbitragem Coletiva</a:t>
            </a:r>
            <a:endParaRPr lang="en-US" altLang="pt-BR" sz="3200" dirty="0" smtClean="0">
              <a:ea typeface="ＭＳ Ｐゴシック" pitchFamily="34" charset="-128"/>
            </a:endParaRPr>
          </a:p>
        </p:txBody>
      </p:sp>
      <p:pic>
        <p:nvPicPr>
          <p:cNvPr id="921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19325" y="2349500"/>
            <a:ext cx="4705350" cy="37766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b="1" dirty="0" smtClean="0"/>
              <a:t>Arbitragem Coletiva</a:t>
            </a:r>
            <a:endParaRPr lang="en-US" altLang="pt-BR" sz="3200" dirty="0" smtClean="0">
              <a:ea typeface="ＭＳ Ｐゴシック" pitchFamily="34" charset="-128"/>
            </a:endParaRPr>
          </a:p>
        </p:txBody>
      </p:sp>
      <p:sp>
        <p:nvSpPr>
          <p:cNvPr id="11267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300" b="1" dirty="0" smtClean="0">
                <a:ea typeface="ＭＳ Ｐゴシック" pitchFamily="34" charset="-128"/>
              </a:rPr>
              <a:t>A </a:t>
            </a:r>
            <a:r>
              <a:rPr lang="pt-BR" sz="2300" b="1" i="1" u="sng" dirty="0" smtClean="0">
                <a:ea typeface="ＭＳ Ｐゴシック" pitchFamily="34" charset="-128"/>
              </a:rPr>
              <a:t>segunda onda</a:t>
            </a:r>
            <a:r>
              <a:rPr lang="pt-BR" sz="2300" b="1" u="sng" dirty="0" smtClean="0">
                <a:ea typeface="ＭＳ Ｐゴシック" pitchFamily="34" charset="-128"/>
              </a:rPr>
              <a:t> </a:t>
            </a:r>
            <a:r>
              <a:rPr lang="pt-BR" sz="2300" b="1" dirty="0" smtClean="0">
                <a:ea typeface="ＭＳ Ｐゴシック" pitchFamily="34" charset="-128"/>
              </a:rPr>
              <a:t>da Arbitragem no Brasil:</a:t>
            </a:r>
          </a:p>
          <a:p>
            <a:pPr algn="just"/>
            <a:endParaRPr lang="pt-BR" sz="2300" b="1" dirty="0" smtClean="0">
              <a:ea typeface="ＭＳ Ｐゴシック" pitchFamily="34" charset="-128"/>
            </a:endParaRPr>
          </a:p>
          <a:p>
            <a:pPr algn="just"/>
            <a:r>
              <a:rPr lang="pt-BR" sz="2300" b="1" dirty="0" smtClean="0">
                <a:ea typeface="ＭＳ Ｐゴシック" pitchFamily="34" charset="-128"/>
              </a:rPr>
              <a:t>(i) Democratização da arbitragem.</a:t>
            </a:r>
          </a:p>
          <a:p>
            <a:pPr algn="just"/>
            <a:endParaRPr lang="pt-BR" sz="2300" b="1" dirty="0" smtClean="0">
              <a:ea typeface="ＭＳ Ｐゴシック" pitchFamily="34" charset="-128"/>
            </a:endParaRPr>
          </a:p>
          <a:p>
            <a:pPr algn="just"/>
            <a:r>
              <a:rPr lang="pt-BR" sz="2300" b="1" dirty="0" smtClean="0">
                <a:ea typeface="ＭＳ Ｐゴシック" pitchFamily="34" charset="-128"/>
              </a:rPr>
              <a:t>(ii) Arbitragem nas relações trabalhistas.</a:t>
            </a:r>
            <a:endParaRPr lang="pt-BR" sz="2300" dirty="0" smtClean="0">
              <a:ea typeface="ＭＳ Ｐゴシック" pitchFamily="34" charset="-128"/>
            </a:endParaRPr>
          </a:p>
          <a:p>
            <a:pPr algn="just"/>
            <a:endParaRPr lang="pt-BR" sz="2300" b="1" dirty="0" smtClean="0">
              <a:ea typeface="ＭＳ Ｐゴシック" pitchFamily="34" charset="-128"/>
            </a:endParaRPr>
          </a:p>
          <a:p>
            <a:pPr algn="just"/>
            <a:r>
              <a:rPr lang="pt-BR" sz="2300" b="1" dirty="0" smtClean="0">
                <a:ea typeface="ＭＳ Ｐゴシック" pitchFamily="34" charset="-128"/>
              </a:rPr>
              <a:t>(iii) Arbitragem nos contratos administrativos.</a:t>
            </a:r>
            <a:endParaRPr lang="pt-BR" sz="2300" dirty="0" smtClean="0">
              <a:ea typeface="ＭＳ Ｐゴシック" pitchFamily="34" charset="-128"/>
            </a:endParaRPr>
          </a:p>
          <a:p>
            <a:pPr algn="just"/>
            <a:endParaRPr lang="pt-BR" sz="2300" b="1" dirty="0" smtClean="0">
              <a:ea typeface="ＭＳ Ｐゴシック" pitchFamily="34" charset="-128"/>
            </a:endParaRPr>
          </a:p>
          <a:p>
            <a:pPr algn="just"/>
            <a:r>
              <a:rPr lang="pt-BR" sz="2300" b="1" dirty="0" smtClean="0">
                <a:ea typeface="ＭＳ Ｐゴシック" pitchFamily="34" charset="-128"/>
              </a:rPr>
              <a:t>(iv) Arbitragem e Direito Societário</a:t>
            </a:r>
            <a:r>
              <a:rPr lang="pt-BR" sz="2300" b="1" dirty="0" smtClean="0">
                <a:ea typeface="ＭＳ Ｐゴシック" pitchFamily="34" charset="-128"/>
              </a:rPr>
              <a:t>.</a:t>
            </a:r>
          </a:p>
          <a:p>
            <a:pPr algn="just"/>
            <a:endParaRPr lang="pt-BR" sz="2300" b="1" dirty="0" smtClean="0">
              <a:ea typeface="ＭＳ Ｐゴシック" pitchFamily="34" charset="-128"/>
            </a:endParaRPr>
          </a:p>
          <a:p>
            <a:pPr algn="just"/>
            <a:r>
              <a:rPr lang="pt-BR" sz="2300" b="1" dirty="0" smtClean="0">
                <a:ea typeface="ＭＳ Ｐゴシック" pitchFamily="34" charset="-128"/>
              </a:rPr>
              <a:t>(v) Arbitragem no Agronegócio.</a:t>
            </a:r>
            <a:endParaRPr lang="pt-BR" sz="2300" b="1" dirty="0" smtClean="0">
              <a:ea typeface="ＭＳ Ｐゴシック" pitchFamily="34" charset="-128"/>
            </a:endParaRPr>
          </a:p>
          <a:p>
            <a:pPr algn="just">
              <a:buNone/>
            </a:pPr>
            <a:endParaRPr lang="pt-BR" sz="2300" b="1" u="sng" dirty="0" smtClean="0">
              <a:ea typeface="ＭＳ Ｐゴシック" pitchFamily="34" charset="-128"/>
            </a:endParaRPr>
          </a:p>
          <a:p>
            <a:pPr algn="just"/>
            <a:endParaRPr lang="pt-BR" sz="23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b="1" dirty="0" smtClean="0"/>
              <a:t>Arbitragem Coletiva</a:t>
            </a:r>
            <a:endParaRPr lang="en-US" altLang="pt-BR" sz="3200" dirty="0" smtClean="0">
              <a:ea typeface="ＭＳ Ｐゴシック" pitchFamily="34" charset="-128"/>
            </a:endParaRPr>
          </a:p>
        </p:txBody>
      </p:sp>
      <p:sp>
        <p:nvSpPr>
          <p:cNvPr id="11267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700" b="1" dirty="0" smtClean="0">
                <a:ea typeface="ＭＳ Ｐゴシック" pitchFamily="34" charset="-128"/>
              </a:rPr>
              <a:t>A </a:t>
            </a:r>
            <a:r>
              <a:rPr lang="pt-BR" sz="2700" b="1" i="1" u="sng" dirty="0" smtClean="0">
                <a:ea typeface="ＭＳ Ｐゴシック" pitchFamily="34" charset="-128"/>
              </a:rPr>
              <a:t>terceira onda</a:t>
            </a:r>
            <a:r>
              <a:rPr lang="pt-BR" sz="2700" b="1" dirty="0" smtClean="0">
                <a:ea typeface="ＭＳ Ｐゴシック" pitchFamily="34" charset="-128"/>
              </a:rPr>
              <a:t> da Arbitragem no Brasil:</a:t>
            </a:r>
          </a:p>
          <a:p>
            <a:pPr algn="just"/>
            <a:endParaRPr lang="pt-BR" sz="2700" b="1" dirty="0" smtClean="0">
              <a:ea typeface="ＭＳ Ｐゴシック" pitchFamily="34" charset="-128"/>
            </a:endParaRPr>
          </a:p>
          <a:p>
            <a:pPr algn="just"/>
            <a:r>
              <a:rPr lang="pt-BR" sz="2700" b="1" dirty="0" smtClean="0">
                <a:ea typeface="ＭＳ Ｐゴシック" pitchFamily="34" charset="-128"/>
              </a:rPr>
              <a:t>Arbitragem no Direito Coletivo.</a:t>
            </a:r>
          </a:p>
          <a:p>
            <a:pPr algn="just"/>
            <a:endParaRPr lang="pt-BR" sz="2700" b="1" dirty="0" smtClean="0">
              <a:ea typeface="ＭＳ Ｐゴシック" pitchFamily="34" charset="-128"/>
            </a:endParaRPr>
          </a:p>
          <a:p>
            <a:pPr algn="just"/>
            <a:r>
              <a:rPr lang="pt-BR" sz="2700" b="1" dirty="0" smtClean="0">
                <a:ea typeface="ＭＳ Ｐゴシック" pitchFamily="34" charset="-128"/>
              </a:rPr>
              <a:t>Arbitragem no Direito Ambiental.</a:t>
            </a:r>
          </a:p>
          <a:p>
            <a:pPr algn="just"/>
            <a:endParaRPr lang="pt-BR" sz="2700" b="1" dirty="0" smtClean="0">
              <a:ea typeface="ＭＳ Ｐゴシック" pitchFamily="34" charset="-128"/>
            </a:endParaRPr>
          </a:p>
          <a:p>
            <a:pPr algn="just"/>
            <a:r>
              <a:rPr lang="pt-BR" sz="2700" b="1" dirty="0" smtClean="0">
                <a:ea typeface="ＭＳ Ｐゴシック" pitchFamily="34" charset="-128"/>
              </a:rPr>
              <a:t>Arbitragem no Direito de Consumo.</a:t>
            </a:r>
          </a:p>
          <a:p>
            <a:pPr algn="just"/>
            <a:endParaRPr lang="pt-BR" sz="2700" b="1" dirty="0" smtClean="0">
              <a:ea typeface="ＭＳ Ｐゴシック" pitchFamily="34" charset="-128"/>
            </a:endParaRPr>
          </a:p>
          <a:p>
            <a:pPr algn="just"/>
            <a:r>
              <a:rPr lang="pt-BR" sz="2700" b="1" dirty="0" smtClean="0">
                <a:ea typeface="ＭＳ Ｐゴシック" pitchFamily="34" charset="-128"/>
              </a:rPr>
              <a:t>Arbitragem e Concorrencial.</a:t>
            </a:r>
            <a:endParaRPr lang="pt-BR" sz="2700" dirty="0" smtClean="0">
              <a:ea typeface="ＭＳ Ｐゴシック" pitchFamily="34" charset="-128"/>
            </a:endParaRPr>
          </a:p>
          <a:p>
            <a:pPr algn="just">
              <a:buFontTx/>
              <a:buNone/>
            </a:pPr>
            <a:r>
              <a:rPr lang="pt-BR" sz="2700" b="1" dirty="0" smtClean="0">
                <a:ea typeface="ＭＳ Ｐゴシック" pitchFamily="34" charset="-128"/>
              </a:rPr>
              <a:t> </a:t>
            </a:r>
          </a:p>
          <a:p>
            <a:pPr algn="just"/>
            <a:endParaRPr lang="pt-BR" sz="2700" b="1" u="sng" dirty="0" smtClean="0">
              <a:ea typeface="ＭＳ Ｐゴシック" pitchFamily="34" charset="-128"/>
            </a:endParaRPr>
          </a:p>
          <a:p>
            <a:pPr algn="just">
              <a:buNone/>
            </a:pPr>
            <a:endParaRPr lang="pt-BR" sz="2700" b="1" u="sng" dirty="0" smtClean="0">
              <a:ea typeface="ＭＳ Ｐゴシック" pitchFamily="34" charset="-128"/>
            </a:endParaRPr>
          </a:p>
          <a:p>
            <a:pPr algn="just"/>
            <a:endParaRPr lang="pt-BR" sz="27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b="1" dirty="0" smtClean="0"/>
              <a:t>Arbitragem Coletiva</a:t>
            </a:r>
            <a:endParaRPr lang="en-US" altLang="pt-BR" sz="3200" dirty="0" smtClean="0">
              <a:ea typeface="ＭＳ Ｐゴシック" pitchFamily="34" charset="-128"/>
            </a:endParaRPr>
          </a:p>
        </p:txBody>
      </p:sp>
      <p:sp>
        <p:nvSpPr>
          <p:cNvPr id="11267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000" b="1" dirty="0" smtClean="0">
                <a:ea typeface="ＭＳ Ｐゴシック" pitchFamily="34" charset="-128"/>
              </a:rPr>
              <a:t>Arbitragem no Direito Coletivo: um mundo possível?</a:t>
            </a:r>
          </a:p>
          <a:p>
            <a:pPr algn="just"/>
            <a:endParaRPr lang="pt-BR" sz="3000" b="1" dirty="0" smtClean="0">
              <a:ea typeface="ＭＳ Ｐゴシック" pitchFamily="34" charset="-128"/>
            </a:endParaRPr>
          </a:p>
          <a:p>
            <a:pPr algn="just"/>
            <a:r>
              <a:rPr lang="pt-BR" sz="3000" b="1" dirty="0" smtClean="0">
                <a:ea typeface="ＭＳ Ｐゴシック" pitchFamily="34" charset="-128"/>
              </a:rPr>
              <a:t>A previsão na CF da arbitragem nos dissídios coletivos no direito do trabalho.</a:t>
            </a:r>
          </a:p>
          <a:p>
            <a:pPr algn="just"/>
            <a:endParaRPr lang="pt-BR" sz="3000" b="1" dirty="0" smtClean="0">
              <a:ea typeface="ＭＳ Ｐゴシック" pitchFamily="34" charset="-128"/>
            </a:endParaRPr>
          </a:p>
          <a:p>
            <a:pPr algn="just"/>
            <a:r>
              <a:rPr lang="pt-BR" sz="3000" b="1" dirty="0" smtClean="0">
                <a:ea typeface="ＭＳ Ｐゴシック" pitchFamily="34" charset="-128"/>
              </a:rPr>
              <a:t>Como ir além? </a:t>
            </a:r>
            <a:r>
              <a:rPr lang="pt-BR" sz="3000" b="1" i="1" dirty="0" smtClean="0">
                <a:ea typeface="ＭＳ Ｐゴシック" pitchFamily="34" charset="-128"/>
              </a:rPr>
              <a:t>Entre o complexo de vira-lata e o medo da Jabuticaba</a:t>
            </a:r>
            <a:r>
              <a:rPr lang="pt-BR" sz="3000" b="1" dirty="0" smtClean="0">
                <a:ea typeface="ＭＳ Ｐゴシック" pitchFamily="34" charset="-128"/>
              </a:rPr>
              <a:t>.</a:t>
            </a:r>
          </a:p>
          <a:p>
            <a:pPr algn="just"/>
            <a:endParaRPr lang="pt-BR" sz="3000" b="1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3306</TotalTime>
  <Words>439</Words>
  <Application>Microsoft Office PowerPoint</Application>
  <PresentationFormat>Apresentação na tela (4:3)</PresentationFormat>
  <Paragraphs>114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Fluxo</vt:lpstr>
      <vt:lpstr>Arbitragem Coletiva.</vt:lpstr>
      <vt:lpstr>Arbitragem Coletiva</vt:lpstr>
      <vt:lpstr>Arbitragem Coletiva</vt:lpstr>
      <vt:lpstr>Arbitragem Coletiva</vt:lpstr>
      <vt:lpstr>Arbitragem Coletiva</vt:lpstr>
      <vt:lpstr>Arbitragem Coletiva</vt:lpstr>
      <vt:lpstr>Arbitragem Coletiva</vt:lpstr>
      <vt:lpstr>Arbitragem Coletiva</vt:lpstr>
      <vt:lpstr>Arbitragem Coletiva</vt:lpstr>
      <vt:lpstr>Arbitragem Coletiva</vt:lpstr>
      <vt:lpstr>Arbitragem Coletiva</vt:lpstr>
      <vt:lpstr>Arbitragem Coletiva</vt:lpstr>
      <vt:lpstr>OBRIGADO!</vt:lpstr>
      <vt:lpstr>OBRIGADO!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PERSPECTIVAS DE MODERNIZAÇÃO DA LEI DE ARBITRAGEM</dc:title>
  <dc:creator>Thiago Rodovalho</dc:creator>
  <cp:lastModifiedBy>Rodovalho</cp:lastModifiedBy>
  <cp:revision>175</cp:revision>
  <dcterms:created xsi:type="dcterms:W3CDTF">2013-09-08T21:48:54Z</dcterms:created>
  <dcterms:modified xsi:type="dcterms:W3CDTF">2019-09-02T17:56:43Z</dcterms:modified>
</cp:coreProperties>
</file>